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0" r:id="rId4"/>
    <p:sldId id="257" r:id="rId5"/>
    <p:sldId id="279" r:id="rId6"/>
    <p:sldId id="262" r:id="rId7"/>
    <p:sldId id="263" r:id="rId8"/>
    <p:sldId id="281" r:id="rId9"/>
    <p:sldId id="282" r:id="rId10"/>
    <p:sldId id="283" r:id="rId11"/>
    <p:sldId id="284" r:id="rId12"/>
    <p:sldId id="285" r:id="rId13"/>
    <p:sldId id="271" r:id="rId14"/>
    <p:sldId id="286" r:id="rId15"/>
    <p:sldId id="275" r:id="rId16"/>
    <p:sldId id="270" r:id="rId17"/>
    <p:sldId id="287" r:id="rId18"/>
    <p:sldId id="288" r:id="rId19"/>
    <p:sldId id="289" r:id="rId20"/>
    <p:sldId id="290" r:id="rId21"/>
    <p:sldId id="291" r:id="rId22"/>
    <p:sldId id="292" r:id="rId23"/>
    <p:sldId id="29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76"/>
    <p:restoredTop sz="97155"/>
  </p:normalViewPr>
  <p:slideViewPr>
    <p:cSldViewPr snapToGrid="0" snapToObjects="1">
      <p:cViewPr varScale="1">
        <p:scale>
          <a:sx n="156" d="100"/>
          <a:sy n="156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CDDC-BA92-584E-99F5-9138A949E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EF3B7-E06E-BB48-8BAD-66E63B6F7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26793-B0DD-F24B-A4D2-B7DA3288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313EA-2FA3-D141-AEDC-ADDD677B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03D23-3AEE-0841-A121-52870005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0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36EE-8810-CA4B-92B1-EC007039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2294A-96C7-5748-86B2-BDF443446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44C68-FDFC-2644-9291-13BD8767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C5483-CED3-1C44-B92C-14063168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8E91C-9EA3-BB42-A187-3684204B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0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CA8AB0-9305-7A42-9EDB-B141236D9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56142-1603-3A4C-B1A2-B7CD9E0A0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58888-19A8-9348-8FA4-188AB314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8A15E-A5D5-934A-B3C7-B6C302472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AF780-B0D3-F442-98D6-90BB0311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6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06A7-5B16-1145-8F2E-AE662694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876D-1012-B144-964B-4A42CC993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DCB15-3ACB-2D4F-9232-40BC503E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080FC-E423-0942-9E9E-D41C0E7A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4E437-5489-DB4D-92FD-C9A279AE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8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67BB-F739-A147-B6B3-B5DECF70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0E347-4821-7046-9D80-B83550CE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85A0-BC94-7E41-9EE4-503E4B47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7D7-DCA7-5E48-B9DB-C24F1722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7AB1C-6C57-9A4A-8A9A-EA84A2C4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86A2-8750-784D-B205-C33FD9DC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E32F6-98F7-0C41-A05A-E4813883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6CB20-A723-C342-A28A-8DAA83AF3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F55DD-1B8A-D94F-890E-7E5B047A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CD261-6210-6141-A330-76247385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FEC21-E9A8-2641-9BE3-3612E02D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1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40DB-54ED-6648-92CC-DDF55B4F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3E6E8-1625-244B-9726-9102EC6EC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F4AA-F220-E94E-A475-8E0BA9F03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DF4C0-81E2-B64A-92B7-2411619C5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D1DD0-0C32-8245-B0D5-8D27A3320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B49F9-7B93-BC48-BE2C-E38B1191D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56147-A164-8E42-ACF8-298CB789E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A630C5-CB22-0644-BCD2-1152A07A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2311-DC4C-A44A-A15B-17FECA01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A3E3DF-DD0C-3648-9BFB-F338CA6D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40574-E354-B84E-8E2B-A6ADAB975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ACB9F-29C8-CD48-9DA6-085C47E4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2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5B1BB-E77E-9F42-8E66-42E34DF5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1B753-A629-0445-9C10-C4D06101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A72F4-4E58-2F40-B1AE-A4FA97BD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3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3718-BF6F-8E47-9F64-8CCDDFCE9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7F0BE-9F38-1E4E-BEEA-AD8109C75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BAB8E-A37F-BC4A-828A-03BC06BC0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F4A9F-188B-D043-B155-CC2D66C4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C6A36-FF9B-754E-BCAC-6ED5BC1D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9F441-91DE-4C48-8BEB-2D4BB58E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4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18EE1-3C15-2C48-824F-03C9EF54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B45FD9-D501-094D-AF50-D1AA79039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5DEDB-4D82-B34B-87B1-43487FAA7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9DD87-0784-E74D-B6C4-09E7CF3A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736DC-F36B-7842-9312-A0E4AC041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006EF-2202-F641-8F7A-113AB9F1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4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8DFD6-0A9F-994F-A746-7D229C73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39318-3459-9243-8CCA-74F9B9577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B90D-DF06-1448-B93F-147979DA1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DAE26-96BB-4C44-9008-7E1327B97A39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1523A-F6A3-A448-AFC0-A6FEA52FA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9FB3F-DBE2-8C40-97E6-1E8652D7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169B1-8B6F-0D4A-A555-7F49CF443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2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BB5A-6E40-6B40-BDB8-FE624851D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BD8F-74C0-C14D-A073-103D26CBD6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1/23/2021</a:t>
            </a:r>
          </a:p>
          <a:p>
            <a:r>
              <a:rPr lang="en-US" dirty="0"/>
              <a:t>David Chen</a:t>
            </a:r>
          </a:p>
        </p:txBody>
      </p:sp>
    </p:spTree>
    <p:extLst>
      <p:ext uri="{BB962C8B-B14F-4D97-AF65-F5344CB8AC3E}">
        <p14:creationId xmlns:p14="http://schemas.microsoft.com/office/powerpoint/2010/main" val="4217125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BB50D94-D1A0-FD41-B1E3-671B51928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 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and Negative 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P-value</a:t>
            </a:r>
          </a:p>
        </p:txBody>
      </p:sp>
    </p:spTree>
    <p:extLst>
      <p:ext uri="{BB962C8B-B14F-4D97-AF65-F5344CB8AC3E}">
        <p14:creationId xmlns:p14="http://schemas.microsoft.com/office/powerpoint/2010/main" val="60421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25225" y="5184601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AAB993-2F72-0149-B0EE-E2F800622645}"/>
              </a:ext>
            </a:extLst>
          </p:cNvPr>
          <p:cNvSpPr txBox="1"/>
          <p:nvPr/>
        </p:nvSpPr>
        <p:spPr>
          <a:xfrm>
            <a:off x="7805342" y="5176020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E9DE3-4F02-3641-A528-20D7BDF66CDF}"/>
              </a:ext>
            </a:extLst>
          </p:cNvPr>
          <p:cNvSpPr txBox="1"/>
          <p:nvPr/>
        </p:nvSpPr>
        <p:spPr>
          <a:xfrm>
            <a:off x="1725224" y="559425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*CCR5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A1A1A-39A8-AE41-A1F4-46D8B228DD23}"/>
              </a:ext>
            </a:extLst>
          </p:cNvPr>
          <p:cNvSpPr txBox="1"/>
          <p:nvPr/>
        </p:nvSpPr>
        <p:spPr>
          <a:xfrm>
            <a:off x="4788248" y="5180104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0D03E-E9B4-854E-A9E1-21A28B329E62}"/>
              </a:ext>
            </a:extLst>
          </p:cNvPr>
          <p:cNvSpPr txBox="1"/>
          <p:nvPr/>
        </p:nvSpPr>
        <p:spPr>
          <a:xfrm>
            <a:off x="4788248" y="5594250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41213-BADE-ED46-8D3A-467CB1B39C13}"/>
              </a:ext>
            </a:extLst>
          </p:cNvPr>
          <p:cNvSpPr txBox="1"/>
          <p:nvPr/>
        </p:nvSpPr>
        <p:spPr>
          <a:xfrm>
            <a:off x="4788248" y="6003898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*GFP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B55B3-E9D6-EA4D-94FF-A5D84BB95112}"/>
              </a:ext>
            </a:extLst>
          </p:cNvPr>
          <p:cNvSpPr txBox="1"/>
          <p:nvPr/>
        </p:nvSpPr>
        <p:spPr>
          <a:xfrm>
            <a:off x="10866155" y="5180102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56E0C-2D27-4444-A118-BF3B4C3401DD}"/>
              </a:ext>
            </a:extLst>
          </p:cNvPr>
          <p:cNvSpPr txBox="1"/>
          <p:nvPr/>
        </p:nvSpPr>
        <p:spPr>
          <a:xfrm>
            <a:off x="10866154" y="5577086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*EGFP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DB12C-29B6-FF40-ADD8-A6810B3500B2}"/>
              </a:ext>
            </a:extLst>
          </p:cNvPr>
          <p:cNvSpPr txBox="1"/>
          <p:nvPr/>
        </p:nvSpPr>
        <p:spPr>
          <a:xfrm>
            <a:off x="225251" y="2012350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67C591F-1B19-D14D-A3C4-8FD6CE3E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3" y="2405108"/>
            <a:ext cx="2756067" cy="275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2B53BE9-47A0-A848-974B-2D20E196C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47" y="2395904"/>
            <a:ext cx="2754469" cy="275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1A6128D-226D-DA45-86C3-785B2E8E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822" y="2411205"/>
            <a:ext cx="2773396" cy="277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D2BD84D-A791-6348-9A97-3DCF128B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875" y="2413557"/>
            <a:ext cx="2768691" cy="276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196A80-0E2C-1D45-B09C-B7B37DBBA762}"/>
              </a:ext>
            </a:extLst>
          </p:cNvPr>
          <p:cNvSpPr txBox="1"/>
          <p:nvPr/>
        </p:nvSpPr>
        <p:spPr>
          <a:xfrm>
            <a:off x="7821371" y="561636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*TCF4</a:t>
            </a:r>
          </a:p>
        </p:txBody>
      </p:sp>
    </p:spTree>
    <p:extLst>
      <p:ext uri="{BB962C8B-B14F-4D97-AF65-F5344CB8AC3E}">
        <p14:creationId xmlns:p14="http://schemas.microsoft.com/office/powerpoint/2010/main" val="29308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E9A08F-F8E0-D24C-8AC4-8778354F8584}"/>
              </a:ext>
            </a:extLst>
          </p:cNvPr>
          <p:cNvSpPr txBox="1"/>
          <p:nvPr/>
        </p:nvSpPr>
        <p:spPr>
          <a:xfrm>
            <a:off x="1725225" y="5184601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*GFP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AAB993-2F72-0149-B0EE-E2F800622645}"/>
              </a:ext>
            </a:extLst>
          </p:cNvPr>
          <p:cNvSpPr txBox="1"/>
          <p:nvPr/>
        </p:nvSpPr>
        <p:spPr>
          <a:xfrm>
            <a:off x="7805342" y="5176020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*GFP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E9DE3-4F02-3641-A528-20D7BDF66CDF}"/>
              </a:ext>
            </a:extLst>
          </p:cNvPr>
          <p:cNvSpPr txBox="1"/>
          <p:nvPr/>
        </p:nvSpPr>
        <p:spPr>
          <a:xfrm>
            <a:off x="1725224" y="5594250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*hSMARCA4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0A1A1A-39A8-AE41-A1F4-46D8B228DD23}"/>
              </a:ext>
            </a:extLst>
          </p:cNvPr>
          <p:cNvSpPr txBox="1"/>
          <p:nvPr/>
        </p:nvSpPr>
        <p:spPr>
          <a:xfrm>
            <a:off x="4788248" y="5180104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hAPC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C0D03E-E9B4-854E-A9E1-21A28B329E62}"/>
              </a:ext>
            </a:extLst>
          </p:cNvPr>
          <p:cNvSpPr txBox="1"/>
          <p:nvPr/>
        </p:nvSpPr>
        <p:spPr>
          <a:xfrm>
            <a:off x="4788248" y="5594250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41213-BADE-ED46-8D3A-467CB1B39C13}"/>
              </a:ext>
            </a:extLst>
          </p:cNvPr>
          <p:cNvSpPr txBox="1"/>
          <p:nvPr/>
        </p:nvSpPr>
        <p:spPr>
          <a:xfrm>
            <a:off x="4788248" y="600389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*TCF4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B55B3-E9D6-EA4D-94FF-A5D84BB95112}"/>
              </a:ext>
            </a:extLst>
          </p:cNvPr>
          <p:cNvSpPr txBox="1"/>
          <p:nvPr/>
        </p:nvSpPr>
        <p:spPr>
          <a:xfrm>
            <a:off x="10866155" y="5180102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hAPC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456E0C-2D27-4444-A118-BF3B4C3401DD}"/>
              </a:ext>
            </a:extLst>
          </p:cNvPr>
          <p:cNvSpPr txBox="1"/>
          <p:nvPr/>
        </p:nvSpPr>
        <p:spPr>
          <a:xfrm>
            <a:off x="10866154" y="5577086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DB12C-29B6-FF40-ADD8-A6810B3500B2}"/>
              </a:ext>
            </a:extLst>
          </p:cNvPr>
          <p:cNvSpPr txBox="1"/>
          <p:nvPr/>
        </p:nvSpPr>
        <p:spPr>
          <a:xfrm>
            <a:off x="225251" y="2012350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Indicates P value &lt; 0.05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AAB256E-336A-4142-818B-729ACF50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50" y="2435626"/>
            <a:ext cx="2802317" cy="280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54E38CE-88F0-E944-AC74-E65B93A75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216" y="2377600"/>
            <a:ext cx="2798420" cy="279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EF2AE5A-9EF1-9040-8E34-1991DF93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173" y="2435626"/>
            <a:ext cx="2793047" cy="279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6959E68D-AE03-8545-92C7-0E0875C1F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467" y="2382284"/>
            <a:ext cx="2802317" cy="280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1CABDFE-41F1-DB44-925F-B1A7F8105684}"/>
              </a:ext>
            </a:extLst>
          </p:cNvPr>
          <p:cNvSpPr txBox="1"/>
          <p:nvPr/>
        </p:nvSpPr>
        <p:spPr>
          <a:xfrm>
            <a:off x="258930" y="5190145"/>
            <a:ext cx="130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*KRT20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FE4B74-B90F-C448-B936-2989ABF10289}"/>
              </a:ext>
            </a:extLst>
          </p:cNvPr>
          <p:cNvSpPr txBox="1"/>
          <p:nvPr/>
        </p:nvSpPr>
        <p:spPr>
          <a:xfrm>
            <a:off x="1717105" y="6011843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*SOX9scrm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3AE8C1-30EA-F644-A957-32D7335A8D95}"/>
              </a:ext>
            </a:extLst>
          </p:cNvPr>
          <p:cNvSpPr txBox="1"/>
          <p:nvPr/>
        </p:nvSpPr>
        <p:spPr>
          <a:xfrm>
            <a:off x="4797064" y="639633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*MYC</a:t>
            </a:r>
          </a:p>
        </p:txBody>
      </p:sp>
    </p:spTree>
    <p:extLst>
      <p:ext uri="{BB962C8B-B14F-4D97-AF65-F5344CB8AC3E}">
        <p14:creationId xmlns:p14="http://schemas.microsoft.com/office/powerpoint/2010/main" val="193055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BB50D94-D1A0-FD41-B1E3-671B51928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sgRNA RRA score and Two-sided P value</a:t>
            </a:r>
          </a:p>
        </p:txBody>
      </p:sp>
    </p:spTree>
    <p:extLst>
      <p:ext uri="{BB962C8B-B14F-4D97-AF65-F5344CB8AC3E}">
        <p14:creationId xmlns:p14="http://schemas.microsoft.com/office/powerpoint/2010/main" val="55573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29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RRA Score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ECD08AE-C685-DB4F-B526-0584F4E8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3" y="2985080"/>
            <a:ext cx="2984215" cy="223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D26EE43-2132-5A45-9191-C3245EDF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318" y="2983918"/>
            <a:ext cx="2984215" cy="223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36D92B4-A0D4-8543-93B6-6A8FB30F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638" y="3012388"/>
            <a:ext cx="2984215" cy="22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BF47F1E4-C156-BF4B-9AD1-FFF0C767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784" y="3012388"/>
            <a:ext cx="3024793" cy="226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56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645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1: shRNA Upper and Lower Tail P value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0908759-F37B-5642-B174-C9205B02C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" y="2164483"/>
            <a:ext cx="2986864" cy="42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DE455BF-F17F-F04C-BEF1-CB6D66C3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64482"/>
            <a:ext cx="2986864" cy="42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63F7A4E-8076-C543-B9FD-EAC90A136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718" y="2164483"/>
            <a:ext cx="2986864" cy="42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FA8B516C-0C68-4F4A-9649-FCC5FE00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361" y="2164481"/>
            <a:ext cx="2986864" cy="42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04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29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2: RRA Score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6DE2469-8B50-A94D-9FBD-ED15F068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1" y="2915065"/>
            <a:ext cx="2992845" cy="224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5266AFE-B774-344A-8B31-D5723FD8E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050" y="2909600"/>
            <a:ext cx="3002751" cy="225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21E4C025-F88D-D24F-81B2-3D8AE0337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199" y="2916636"/>
            <a:ext cx="2992845" cy="225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E5641897-6E70-864B-9BBB-3DFDF5509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442" y="2916636"/>
            <a:ext cx="2998566" cy="22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8AA09-3170-7C4E-9CB7-5B15E0CDC402}"/>
              </a:ext>
            </a:extLst>
          </p:cNvPr>
          <p:cNvSpPr/>
          <p:nvPr/>
        </p:nvSpPr>
        <p:spPr>
          <a:xfrm>
            <a:off x="6331847" y="820646"/>
            <a:ext cx="5617029" cy="452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5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FE9F6D-226A-CF40-A1A5-151D36774DBE}"/>
              </a:ext>
            </a:extLst>
          </p:cNvPr>
          <p:cNvSpPr/>
          <p:nvPr/>
        </p:nvSpPr>
        <p:spPr>
          <a:xfrm>
            <a:off x="3146993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6F9E2E-9903-4C4F-B12E-022035FD47C6}"/>
              </a:ext>
            </a:extLst>
          </p:cNvPr>
          <p:cNvSpPr/>
          <p:nvPr/>
        </p:nvSpPr>
        <p:spPr>
          <a:xfrm>
            <a:off x="6331847" y="1403696"/>
            <a:ext cx="2713158" cy="4520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9235715" y="1411860"/>
            <a:ext cx="2713160" cy="4520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645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2: sgRNA Upper and Lower Tail P value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A445E28-D59A-4E42-9FBD-42A21A90F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9586"/>
            <a:ext cx="2966940" cy="424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AEA4B7C-1567-B646-BB80-CA1A80BA8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497" y="2249584"/>
            <a:ext cx="3039864" cy="435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B1917A78-F92C-1047-BF92-4D3EE1EBE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43" y="2249585"/>
            <a:ext cx="3039864" cy="435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E2A9EADC-4AA7-3B43-AE49-92369BAD6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361" y="2249584"/>
            <a:ext cx="3039864" cy="435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17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F7B5A-5FBE-5D4A-9258-9EE2EEFDB4F6}"/>
              </a:ext>
            </a:extLst>
          </p:cNvPr>
          <p:cNvSpPr txBox="1"/>
          <p:nvPr/>
        </p:nvSpPr>
        <p:spPr>
          <a:xfrm>
            <a:off x="243123" y="255675"/>
            <a:ext cx="3048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 Observation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1BE2A6EF-81FD-0D49-ACCF-9A716811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68" y="1236620"/>
            <a:ext cx="6438900" cy="45466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FAB8FCF7-00FF-7D48-91E7-E32D1AA046FD}"/>
              </a:ext>
            </a:extLst>
          </p:cNvPr>
          <p:cNvSpPr/>
          <p:nvPr/>
        </p:nvSpPr>
        <p:spPr>
          <a:xfrm>
            <a:off x="356050" y="3795165"/>
            <a:ext cx="6894414" cy="1076240"/>
          </a:xfrm>
          <a:prstGeom prst="frame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CF7FA-C3D9-C84B-9E09-87D1C0BDD9E5}"/>
              </a:ext>
            </a:extLst>
          </p:cNvPr>
          <p:cNvSpPr txBox="1"/>
          <p:nvPr/>
        </p:nvSpPr>
        <p:spPr>
          <a:xfrm>
            <a:off x="7580095" y="2644170"/>
            <a:ext cx="4394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3, Fraction Top 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3, Fraction Bottom 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3, Fraction Bottom 2.5%</a:t>
            </a:r>
          </a:p>
        </p:txBody>
      </p:sp>
    </p:spTree>
    <p:extLst>
      <p:ext uri="{BB962C8B-B14F-4D97-AF65-F5344CB8AC3E}">
        <p14:creationId xmlns:p14="http://schemas.microsoft.com/office/powerpoint/2010/main" val="45109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BB50D94-D1A0-FD41-B1E3-671B51928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MaGeCK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Maximum Likelihood Estimation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AB6121-E875-D74C-ACED-93DD39942CE0}"/>
              </a:ext>
            </a:extLst>
          </p:cNvPr>
          <p:cNvSpPr txBox="1"/>
          <p:nvPr/>
        </p:nvSpPr>
        <p:spPr>
          <a:xfrm>
            <a:off x="1284790" y="3429000"/>
            <a:ext cx="1001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MAGeCK</a:t>
            </a:r>
            <a:r>
              <a:rPr lang="en-CA" dirty="0"/>
              <a:t>-VISPR includes a new algorithm, ‘</a:t>
            </a:r>
            <a:r>
              <a:rPr lang="en-CA" dirty="0" err="1"/>
              <a:t>MAGeCK</a:t>
            </a:r>
            <a:r>
              <a:rPr lang="en-CA" dirty="0"/>
              <a:t>-MLE’, to estimate the </a:t>
            </a:r>
            <a:r>
              <a:rPr lang="en-CA" b="1" dirty="0"/>
              <a:t>essentiality of genes</a:t>
            </a:r>
            <a:r>
              <a:rPr lang="en-CA" dirty="0"/>
              <a:t> in various screening conditions using a maximum likelihood estimation (MLE) approach. Compared with the original </a:t>
            </a:r>
            <a:r>
              <a:rPr lang="en-CA" dirty="0" err="1"/>
              <a:t>MAGeCK</a:t>
            </a:r>
            <a:r>
              <a:rPr lang="en-CA" dirty="0"/>
              <a:t> algorithm using Robust Rank Aggregation (‘</a:t>
            </a:r>
            <a:r>
              <a:rPr lang="en-CA" dirty="0" err="1"/>
              <a:t>MAGeCK</a:t>
            </a:r>
            <a:r>
              <a:rPr lang="en-CA" dirty="0"/>
              <a:t>-RRA’) that can only compare samples between two conditions, </a:t>
            </a:r>
            <a:r>
              <a:rPr lang="en-CA" dirty="0" err="1"/>
              <a:t>MAGeCK</a:t>
            </a:r>
            <a:r>
              <a:rPr lang="en-CA" dirty="0"/>
              <a:t>-MLE is able to model complex experimental designs.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5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EFC4C-0402-5942-AE47-D35299AB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B1CD-5676-5144-9A09-F944F50AD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Differences between Normalized Clustering Approaches</a:t>
            </a:r>
          </a:p>
          <a:p>
            <a:r>
              <a:rPr lang="en-US" dirty="0"/>
              <a:t>Primer 1 and 2 Analysis</a:t>
            </a:r>
          </a:p>
          <a:p>
            <a:r>
              <a:rPr lang="en-US" dirty="0" err="1"/>
              <a:t>MaGeCK</a:t>
            </a:r>
            <a:r>
              <a:rPr lang="en-US" dirty="0"/>
              <a:t> Maximum Likelihood Estimation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87958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F7B5A-5FBE-5D4A-9258-9EE2EEFDB4F6}"/>
              </a:ext>
            </a:extLst>
          </p:cNvPr>
          <p:cNvSpPr txBox="1"/>
          <p:nvPr/>
        </p:nvSpPr>
        <p:spPr>
          <a:xfrm>
            <a:off x="243123" y="255675"/>
            <a:ext cx="1588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Beta Score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A3380-ACE0-954F-9479-AD52535CF3C5}"/>
              </a:ext>
            </a:extLst>
          </p:cNvPr>
          <p:cNvSpPr txBox="1"/>
          <p:nvPr/>
        </p:nvSpPr>
        <p:spPr>
          <a:xfrm>
            <a:off x="694481" y="1030146"/>
            <a:ext cx="10382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effects of </a:t>
            </a:r>
            <a:r>
              <a:rPr lang="en-CA" i="1" dirty="0"/>
              <a:t>r</a:t>
            </a:r>
            <a:r>
              <a:rPr lang="en-CA" dirty="0"/>
              <a:t> different conditions are represented as the score ‘</a:t>
            </a:r>
            <a:r>
              <a:rPr lang="el-GR" i="1" dirty="0"/>
              <a:t>β</a:t>
            </a:r>
            <a:r>
              <a:rPr lang="el-GR" dirty="0"/>
              <a:t> </a:t>
            </a:r>
            <a:r>
              <a:rPr lang="en-CA" i="1" baseline="-25000" dirty="0"/>
              <a:t>gr</a:t>
            </a:r>
            <a:r>
              <a:rPr lang="en-CA" baseline="-25000" dirty="0"/>
              <a:t> </a:t>
            </a:r>
            <a:r>
              <a:rPr lang="en-CA" dirty="0"/>
              <a:t>’, a measurement of gene selections similar to the term of ‘log fold change’ in differential expression analysis.</a:t>
            </a:r>
          </a:p>
          <a:p>
            <a:endParaRPr lang="en-CA" dirty="0"/>
          </a:p>
          <a:p>
            <a:r>
              <a:rPr lang="el-GR" dirty="0"/>
              <a:t>‘</a:t>
            </a:r>
            <a:r>
              <a:rPr lang="el-GR" i="1" dirty="0"/>
              <a:t>β</a:t>
            </a:r>
            <a:r>
              <a:rPr lang="el-GR" dirty="0"/>
              <a:t>’ </a:t>
            </a:r>
            <a:r>
              <a:rPr lang="en-CA" dirty="0"/>
              <a:t>scores reflect the extent of selection in each condition: </a:t>
            </a:r>
            <a:r>
              <a:rPr lang="el-GR" i="1" dirty="0"/>
              <a:t>β</a:t>
            </a:r>
            <a:r>
              <a:rPr lang="el-GR" dirty="0"/>
              <a:t> </a:t>
            </a:r>
            <a:r>
              <a:rPr lang="en-CA" i="1" baseline="-25000" dirty="0"/>
              <a:t>gr</a:t>
            </a:r>
            <a:r>
              <a:rPr lang="en-CA" baseline="-25000" dirty="0"/>
              <a:t> </a:t>
            </a:r>
            <a:r>
              <a:rPr lang="en-CA" dirty="0"/>
              <a:t>&gt;0 (or &lt;0) means </a:t>
            </a:r>
            <a:r>
              <a:rPr lang="en-CA" i="1" dirty="0"/>
              <a:t>g</a:t>
            </a:r>
            <a:r>
              <a:rPr lang="en-CA" dirty="0"/>
              <a:t> is positively (or negatively) selected in condition </a:t>
            </a:r>
            <a:r>
              <a:rPr lang="en-CA" i="1" dirty="0"/>
              <a:t>r. </a:t>
            </a:r>
            <a:r>
              <a:rPr lang="el-GR" i="1" dirty="0"/>
              <a:t>μ</a:t>
            </a:r>
            <a:r>
              <a:rPr lang="el-GR" dirty="0"/>
              <a:t> </a:t>
            </a:r>
            <a:r>
              <a:rPr lang="en-CA" i="1" baseline="-25000" dirty="0" err="1"/>
              <a:t>ij</a:t>
            </a:r>
            <a:r>
              <a:rPr lang="en-CA" baseline="-25000" dirty="0"/>
              <a:t> </a:t>
            </a:r>
            <a:r>
              <a:rPr lang="en-CA" dirty="0"/>
              <a:t>is also dependent on </a:t>
            </a:r>
            <a:r>
              <a:rPr lang="el-GR" i="1" dirty="0"/>
              <a:t>β</a:t>
            </a:r>
            <a:r>
              <a:rPr lang="el-GR" dirty="0"/>
              <a:t> </a:t>
            </a:r>
            <a:r>
              <a:rPr lang="en-CA" i="1" baseline="-25000" dirty="0"/>
              <a:t>i</a:t>
            </a:r>
            <a:r>
              <a:rPr lang="en-CA" baseline="-25000" dirty="0"/>
              <a:t>0</a:t>
            </a:r>
            <a:r>
              <a:rPr lang="en-CA" dirty="0"/>
              <a:t>, the initial sgRNA abundance which is usually measured in plasmid or the day 0 of the experiment.</a:t>
            </a:r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511570F-8888-3F41-9241-99A15207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86" y="3622454"/>
            <a:ext cx="3537995" cy="1410922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B827295-88A6-5542-90F1-5AFD9B73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70" y="3609268"/>
            <a:ext cx="5740722" cy="2790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3BC41A-5A7B-F747-BAAB-89B508D380EB}"/>
              </a:ext>
            </a:extLst>
          </p:cNvPr>
          <p:cNvSpPr txBox="1"/>
          <p:nvPr/>
        </p:nvSpPr>
        <p:spPr>
          <a:xfrm>
            <a:off x="1049857" y="3235546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Matrix File: Primer 4 – Day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DBA27-F700-4B40-9F77-A3E10EE302F2}"/>
              </a:ext>
            </a:extLst>
          </p:cNvPr>
          <p:cNvSpPr txBox="1"/>
          <p:nvPr/>
        </p:nvSpPr>
        <p:spPr>
          <a:xfrm>
            <a:off x="6790869" y="3248732"/>
            <a:ext cx="29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MLE Gene Statistics: Primer 4</a:t>
            </a:r>
          </a:p>
        </p:txBody>
      </p:sp>
    </p:spTree>
    <p:extLst>
      <p:ext uri="{BB962C8B-B14F-4D97-AF65-F5344CB8AC3E}">
        <p14:creationId xmlns:p14="http://schemas.microsoft.com/office/powerpoint/2010/main" val="2735838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F7B5A-5FBE-5D4A-9258-9EE2EEFDB4F6}"/>
              </a:ext>
            </a:extLst>
          </p:cNvPr>
          <p:cNvSpPr txBox="1"/>
          <p:nvPr/>
        </p:nvSpPr>
        <p:spPr>
          <a:xfrm>
            <a:off x="243123" y="255675"/>
            <a:ext cx="3007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4 - Beta Score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8D7844-2C70-0A4E-8355-6A4EE05F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77" y="213108"/>
            <a:ext cx="5583146" cy="321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3F9BA9-A36A-8046-9402-FC02C6DFB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77" y="3485938"/>
            <a:ext cx="5583146" cy="321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279DC9-1830-EF4C-B8B4-A880871A0C8E}"/>
              </a:ext>
            </a:extLst>
          </p:cNvPr>
          <p:cNvSpPr txBox="1"/>
          <p:nvPr/>
        </p:nvSpPr>
        <p:spPr>
          <a:xfrm>
            <a:off x="3715473" y="1590221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EF852-9FFE-8644-B19A-144611D424D8}"/>
              </a:ext>
            </a:extLst>
          </p:cNvPr>
          <p:cNvSpPr txBox="1"/>
          <p:nvPr/>
        </p:nvSpPr>
        <p:spPr>
          <a:xfrm>
            <a:off x="3715473" y="4806115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</p:spTree>
    <p:extLst>
      <p:ext uri="{BB962C8B-B14F-4D97-AF65-F5344CB8AC3E}">
        <p14:creationId xmlns:p14="http://schemas.microsoft.com/office/powerpoint/2010/main" val="2323883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F7B5A-5FBE-5D4A-9258-9EE2EEFDB4F6}"/>
              </a:ext>
            </a:extLst>
          </p:cNvPr>
          <p:cNvSpPr txBox="1"/>
          <p:nvPr/>
        </p:nvSpPr>
        <p:spPr>
          <a:xfrm>
            <a:off x="243123" y="255675"/>
            <a:ext cx="258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4 - P 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79DC9-1830-EF4C-B8B4-A880871A0C8E}"/>
              </a:ext>
            </a:extLst>
          </p:cNvPr>
          <p:cNvSpPr txBox="1"/>
          <p:nvPr/>
        </p:nvSpPr>
        <p:spPr>
          <a:xfrm>
            <a:off x="2858946" y="1628110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EF852-9FFE-8644-B19A-144611D424D8}"/>
              </a:ext>
            </a:extLst>
          </p:cNvPr>
          <p:cNvSpPr txBox="1"/>
          <p:nvPr/>
        </p:nvSpPr>
        <p:spPr>
          <a:xfrm>
            <a:off x="2858946" y="4768226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EF2472-DDE7-0443-B212-92075B07E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07" y="213108"/>
            <a:ext cx="7158855" cy="321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2777854-4725-8048-A97E-58505E22C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06" y="3391111"/>
            <a:ext cx="7158856" cy="321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064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FF7B5A-5FBE-5D4A-9258-9EE2EEFDB4F6}"/>
              </a:ext>
            </a:extLst>
          </p:cNvPr>
          <p:cNvSpPr txBox="1"/>
          <p:nvPr/>
        </p:nvSpPr>
        <p:spPr>
          <a:xfrm>
            <a:off x="243123" y="255675"/>
            <a:ext cx="435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4 - False Discovery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79DC9-1830-EF4C-B8B4-A880871A0C8E}"/>
              </a:ext>
            </a:extLst>
          </p:cNvPr>
          <p:cNvSpPr txBox="1"/>
          <p:nvPr/>
        </p:nvSpPr>
        <p:spPr>
          <a:xfrm>
            <a:off x="2858946" y="1628110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8EF852-9FFE-8644-B19A-144611D424D8}"/>
              </a:ext>
            </a:extLst>
          </p:cNvPr>
          <p:cNvSpPr txBox="1"/>
          <p:nvPr/>
        </p:nvSpPr>
        <p:spPr>
          <a:xfrm>
            <a:off x="2858946" y="4768226"/>
            <a:ext cx="94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DDA462-1876-924D-A39E-58C14F970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05" y="213107"/>
            <a:ext cx="7158857" cy="321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870299F-58A3-0F4D-9505-9CE95D4D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05" y="3429000"/>
            <a:ext cx="7158858" cy="321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B3A18-44B7-FB44-88F5-5CEB7EFEC04A}"/>
              </a:ext>
            </a:extLst>
          </p:cNvPr>
          <p:cNvSpPr txBox="1"/>
          <p:nvPr/>
        </p:nvSpPr>
        <p:spPr>
          <a:xfrm>
            <a:off x="243123" y="1041721"/>
            <a:ext cx="2326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FDR is the rate that features called significant are truly null.</a:t>
            </a:r>
          </a:p>
          <a:p>
            <a:br>
              <a:rPr lang="en-CA" dirty="0"/>
            </a:br>
            <a:r>
              <a:rPr lang="en-CA" dirty="0"/>
              <a:t>FDR = expected (# false predictions/ # total predictions)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14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BB50D94-D1A0-FD41-B1E3-671B51928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Normalized Clustering Approaches </a:t>
            </a:r>
          </a:p>
        </p:txBody>
      </p:sp>
    </p:spTree>
    <p:extLst>
      <p:ext uri="{BB962C8B-B14F-4D97-AF65-F5344CB8AC3E}">
        <p14:creationId xmlns:p14="http://schemas.microsoft.com/office/powerpoint/2010/main" val="36859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ABE663-DD77-F244-BB7D-8F41D39CD153}"/>
              </a:ext>
            </a:extLst>
          </p:cNvPr>
          <p:cNvSpPr/>
          <p:nvPr/>
        </p:nvSpPr>
        <p:spPr>
          <a:xfrm>
            <a:off x="429988" y="1516579"/>
            <a:ext cx="1779817" cy="713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Read Normalization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8DE17-84E1-664E-A7F9-815EE2EAF3B3}"/>
              </a:ext>
            </a:extLst>
          </p:cNvPr>
          <p:cNvSpPr/>
          <p:nvPr/>
        </p:nvSpPr>
        <p:spPr>
          <a:xfrm>
            <a:off x="429988" y="4543425"/>
            <a:ext cx="1779817" cy="713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Read Normalization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0738EB-C611-F740-B6EF-919F690FFB2C}"/>
              </a:ext>
            </a:extLst>
          </p:cNvPr>
          <p:cNvSpPr/>
          <p:nvPr/>
        </p:nvSpPr>
        <p:spPr>
          <a:xfrm>
            <a:off x="2479223" y="1516579"/>
            <a:ext cx="1779817" cy="71301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Pool Normalization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2AE006-F25A-F942-9601-2F3AC5EAA39F}"/>
              </a:ext>
            </a:extLst>
          </p:cNvPr>
          <p:cNvSpPr/>
          <p:nvPr/>
        </p:nvSpPr>
        <p:spPr>
          <a:xfrm>
            <a:off x="4528458" y="1516579"/>
            <a:ext cx="1779817" cy="7130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Population Level Normalization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BE5922-70AA-664B-8E5B-2B56818CC5A0}"/>
              </a:ext>
            </a:extLst>
          </p:cNvPr>
          <p:cNvSpPr/>
          <p:nvPr/>
        </p:nvSpPr>
        <p:spPr>
          <a:xfrm>
            <a:off x="6577693" y="1516579"/>
            <a:ext cx="1779817" cy="713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Fraction Fold Change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500198-6C32-8B46-BE1C-4A5CB9BDA335}"/>
              </a:ext>
            </a:extLst>
          </p:cNvPr>
          <p:cNvSpPr/>
          <p:nvPr/>
        </p:nvSpPr>
        <p:spPr>
          <a:xfrm>
            <a:off x="6577693" y="4543425"/>
            <a:ext cx="1779817" cy="713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Fraction Fold Change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5F010D-7BEE-DF4C-83B5-71C9DAE9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401" y="707407"/>
            <a:ext cx="3419028" cy="23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52DDF06-E3CA-974D-B7BE-92D4355D3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631" y="3360058"/>
            <a:ext cx="3246568" cy="30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E650FF-4B82-8B4D-BBDB-5543638263F3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209805" y="1873086"/>
            <a:ext cx="269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68BA6-2E0A-FE47-8D2D-125A558D1C8F}"/>
              </a:ext>
            </a:extLst>
          </p:cNvPr>
          <p:cNvCxnSpPr/>
          <p:nvPr/>
        </p:nvCxnSpPr>
        <p:spPr>
          <a:xfrm>
            <a:off x="4259040" y="1875809"/>
            <a:ext cx="269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C22474-E64B-7241-AAE4-453E27A70330}"/>
              </a:ext>
            </a:extLst>
          </p:cNvPr>
          <p:cNvCxnSpPr/>
          <p:nvPr/>
        </p:nvCxnSpPr>
        <p:spPr>
          <a:xfrm>
            <a:off x="6308275" y="1875809"/>
            <a:ext cx="269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5488E1-7658-FD47-9AE4-E496B17F722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209805" y="4899932"/>
            <a:ext cx="4367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B0137F-37D6-FD46-80F6-A4A7D5860D96}"/>
              </a:ext>
            </a:extLst>
          </p:cNvPr>
          <p:cNvCxnSpPr/>
          <p:nvPr/>
        </p:nvCxnSpPr>
        <p:spPr>
          <a:xfrm>
            <a:off x="8357510" y="4902655"/>
            <a:ext cx="269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387AD0-7EC5-9A47-AA5A-899A7D1D5C09}"/>
              </a:ext>
            </a:extLst>
          </p:cNvPr>
          <p:cNvCxnSpPr/>
          <p:nvPr/>
        </p:nvCxnSpPr>
        <p:spPr>
          <a:xfrm>
            <a:off x="8357509" y="1842244"/>
            <a:ext cx="269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71CF84-FE4A-A345-B3DA-8253A3A3E909}"/>
              </a:ext>
            </a:extLst>
          </p:cNvPr>
          <p:cNvSpPr txBox="1"/>
          <p:nvPr/>
        </p:nvSpPr>
        <p:spPr>
          <a:xfrm>
            <a:off x="277384" y="259443"/>
            <a:ext cx="5213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Differences in Normalization Workflow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7751A-439B-E840-AD18-BBC187531A16}"/>
              </a:ext>
            </a:extLst>
          </p:cNvPr>
          <p:cNvSpPr txBox="1"/>
          <p:nvPr/>
        </p:nvSpPr>
        <p:spPr>
          <a:xfrm>
            <a:off x="277384" y="1054915"/>
            <a:ext cx="350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MiniScreen01_normalized </a:t>
            </a:r>
            <a:r>
              <a:rPr lang="en-US" dirty="0" err="1"/>
              <a:t>data.xlsx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013BF-713B-F540-8511-9158CF49A2AD}"/>
              </a:ext>
            </a:extLst>
          </p:cNvPr>
          <p:cNvSpPr txBox="1"/>
          <p:nvPr/>
        </p:nvSpPr>
        <p:spPr>
          <a:xfrm>
            <a:off x="277384" y="4094586"/>
            <a:ext cx="546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MiniScreen04_Samples_Fractions_and_RawCounts.xlsx</a:t>
            </a:r>
          </a:p>
        </p:txBody>
      </p: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8796ED1E-E839-AA41-97AA-050176480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222" y="2380075"/>
            <a:ext cx="1785093" cy="115506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DF69B0-1309-7248-8A5F-7070C63C5FF5}"/>
              </a:ext>
            </a:extLst>
          </p:cNvPr>
          <p:cNvCxnSpPr>
            <a:cxnSpLocks/>
          </p:cNvCxnSpPr>
          <p:nvPr/>
        </p:nvCxnSpPr>
        <p:spPr>
          <a:xfrm>
            <a:off x="2344514" y="3429000"/>
            <a:ext cx="13470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able&#10;&#10;Description automatically generated">
            <a:extLst>
              <a:ext uri="{FF2B5EF4-FFF2-40B4-BE49-F238E27FC236}">
                <a16:creationId xmlns:a16="http://schemas.microsoft.com/office/drawing/2014/main" id="{04A1DAE7-3515-854D-8260-C8D533E8F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19" y="2386591"/>
            <a:ext cx="1785093" cy="115506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CB6606C-9801-0445-AD3C-6BDDA52773EF}"/>
              </a:ext>
            </a:extLst>
          </p:cNvPr>
          <p:cNvCxnSpPr>
            <a:cxnSpLocks/>
          </p:cNvCxnSpPr>
          <p:nvPr/>
        </p:nvCxnSpPr>
        <p:spPr>
          <a:xfrm>
            <a:off x="4391111" y="2707822"/>
            <a:ext cx="13470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71C4A2C-B5EB-1E47-B0D4-0CCF7BC3122A}"/>
              </a:ext>
            </a:extLst>
          </p:cNvPr>
          <p:cNvCxnSpPr>
            <a:cxnSpLocks/>
          </p:cNvCxnSpPr>
          <p:nvPr/>
        </p:nvCxnSpPr>
        <p:spPr>
          <a:xfrm>
            <a:off x="4391111" y="2999442"/>
            <a:ext cx="13470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36C80B-DB55-5F44-8029-929BC369BE81}"/>
              </a:ext>
            </a:extLst>
          </p:cNvPr>
          <p:cNvCxnSpPr>
            <a:cxnSpLocks/>
          </p:cNvCxnSpPr>
          <p:nvPr/>
        </p:nvCxnSpPr>
        <p:spPr>
          <a:xfrm>
            <a:off x="4391111" y="3276600"/>
            <a:ext cx="13470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C785477A-6B7B-654A-A7B4-FE5B70086310}"/>
              </a:ext>
            </a:extLst>
          </p:cNvPr>
          <p:cNvSpPr/>
          <p:nvPr/>
        </p:nvSpPr>
        <p:spPr>
          <a:xfrm>
            <a:off x="2344514" y="2435902"/>
            <a:ext cx="67354" cy="924156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ED563DF2-72FC-5444-8106-AE7A61CD9AF0}"/>
              </a:ext>
            </a:extLst>
          </p:cNvPr>
          <p:cNvSpPr/>
          <p:nvPr/>
        </p:nvSpPr>
        <p:spPr>
          <a:xfrm>
            <a:off x="4366556" y="2480621"/>
            <a:ext cx="62187" cy="187337"/>
          </a:xfrm>
          <a:prstGeom prst="leftBracke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Left Bracket 39">
            <a:extLst>
              <a:ext uri="{FF2B5EF4-FFF2-40B4-BE49-F238E27FC236}">
                <a16:creationId xmlns:a16="http://schemas.microsoft.com/office/drawing/2014/main" id="{0A1E10F1-FEE4-F04B-AEB2-4FFF629001D2}"/>
              </a:ext>
            </a:extLst>
          </p:cNvPr>
          <p:cNvSpPr/>
          <p:nvPr/>
        </p:nvSpPr>
        <p:spPr>
          <a:xfrm>
            <a:off x="4360017" y="2746917"/>
            <a:ext cx="62187" cy="187337"/>
          </a:xfrm>
          <a:prstGeom prst="leftBracke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2140C7F3-9AA1-3E43-9C85-5ACA66450BD6}"/>
              </a:ext>
            </a:extLst>
          </p:cNvPr>
          <p:cNvSpPr/>
          <p:nvPr/>
        </p:nvSpPr>
        <p:spPr>
          <a:xfrm>
            <a:off x="4366556" y="3058592"/>
            <a:ext cx="62187" cy="187337"/>
          </a:xfrm>
          <a:prstGeom prst="leftBracke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89A9D3-6E54-4247-A05E-69C466298B55}"/>
              </a:ext>
            </a:extLst>
          </p:cNvPr>
          <p:cNvCxnSpPr/>
          <p:nvPr/>
        </p:nvCxnSpPr>
        <p:spPr>
          <a:xfrm flipV="1">
            <a:off x="9001593" y="2435902"/>
            <a:ext cx="3117836" cy="404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15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BB50D94-D1A0-FD41-B1E3-671B51928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Analysis and </a:t>
            </a:r>
          </a:p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97436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ACD560F-BF55-7340-892A-C8DCAC71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1" y="2368944"/>
            <a:ext cx="2963708" cy="29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73BA57C-4AE6-604B-B043-EA820F331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670" y="2368944"/>
            <a:ext cx="2963708" cy="296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F00E7D-A770-684B-BADD-33945FF5F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111" y="2574279"/>
            <a:ext cx="2958866" cy="275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7B12082-C835-9C4F-8845-B6B9D11C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78" y="2574279"/>
            <a:ext cx="3043150" cy="275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029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1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D75A58C-779A-5F4D-BE02-92CF68981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4" y="2608354"/>
            <a:ext cx="2958966" cy="29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9E7C478-3434-2743-8EC6-782A6212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608354"/>
            <a:ext cx="2962390" cy="29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1140F5-F7D1-764B-ADCF-45E34E657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254" y="2871670"/>
            <a:ext cx="2961025" cy="276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A935932-865D-7640-8183-9F69187D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378" y="2871670"/>
            <a:ext cx="3064379" cy="277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84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E35BDB-A32D-4A44-BAE2-0E3F176EF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" y="2594172"/>
            <a:ext cx="3025199" cy="30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ED24F79-3B23-0845-B60C-2C48FDFC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554168"/>
            <a:ext cx="3065249" cy="306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60A9085-B908-2A44-8BB2-D6827017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84" y="2893975"/>
            <a:ext cx="3008715" cy="281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95AA35A-A946-0E4B-9FF1-EB16EE327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515" y="2880019"/>
            <a:ext cx="3033333" cy="283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9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CD7922-E035-8E4B-B7ED-9E783442DF7B}"/>
              </a:ext>
            </a:extLst>
          </p:cNvPr>
          <p:cNvSpPr/>
          <p:nvPr/>
        </p:nvSpPr>
        <p:spPr>
          <a:xfrm>
            <a:off x="243124" y="820646"/>
            <a:ext cx="11705751" cy="4264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2.5% vs Bottom 2.5%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282951-14EC-894A-ACB2-A81D97EB59A7}"/>
              </a:ext>
            </a:extLst>
          </p:cNvPr>
          <p:cNvSpPr/>
          <p:nvPr/>
        </p:nvSpPr>
        <p:spPr>
          <a:xfrm>
            <a:off x="243124" y="1403696"/>
            <a:ext cx="5748101" cy="4264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C668F-991E-714D-AA19-9981EB689755}"/>
              </a:ext>
            </a:extLst>
          </p:cNvPr>
          <p:cNvSpPr/>
          <p:nvPr/>
        </p:nvSpPr>
        <p:spPr>
          <a:xfrm>
            <a:off x="6200775" y="1403695"/>
            <a:ext cx="5741207" cy="4264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C2F59-6480-A24F-AD3A-75BEF0A7CD4D}"/>
              </a:ext>
            </a:extLst>
          </p:cNvPr>
          <p:cNvSpPr txBox="1"/>
          <p:nvPr/>
        </p:nvSpPr>
        <p:spPr>
          <a:xfrm>
            <a:off x="243123" y="255675"/>
            <a:ext cx="134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Primer 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0FB439-64D7-1E4E-A4A1-CE5BDF5B2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3" y="2608354"/>
            <a:ext cx="2978594" cy="29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B12B1BA-6CCD-4644-8548-7A40B666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180" y="2610746"/>
            <a:ext cx="2976198" cy="29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B851260-1A9C-A243-BD3B-26246468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04" y="2887366"/>
            <a:ext cx="2955159" cy="27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BBE5D31-4138-DF41-99E1-66961F3E2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725" y="2822629"/>
            <a:ext cx="2950046" cy="27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201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614</Words>
  <Application>Microsoft Macintosh PowerPoint</Application>
  <PresentationFormat>Widescreen</PresentationFormat>
  <Paragraphs>127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Project Update</vt:lpstr>
      <vt:lpstr>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Chen</dc:creator>
  <cp:lastModifiedBy>David Chen</cp:lastModifiedBy>
  <cp:revision>13</cp:revision>
  <dcterms:created xsi:type="dcterms:W3CDTF">2021-01-18T23:12:24Z</dcterms:created>
  <dcterms:modified xsi:type="dcterms:W3CDTF">2021-01-24T03:18:08Z</dcterms:modified>
</cp:coreProperties>
</file>